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League Spartan" charset="1" panose="00000800000000000000"/>
      <p:regular r:id="rId28"/>
    </p:embeddedFont>
    <p:embeddedFont>
      <p:font typeface="Lato Bold" charset="1" panose="020F0502020204030203"/>
      <p:regular r:id="rId29"/>
    </p:embeddedFont>
    <p:embeddedFont>
      <p:font typeface="Poppins" charset="1" panose="00000500000000000000"/>
      <p:regular r:id="rId30"/>
    </p:embeddedFont>
    <p:embeddedFont>
      <p:font typeface="Oswald" charset="1" panose="00000500000000000000"/>
      <p:regular r:id="rId31"/>
    </p:embeddedFont>
    <p:embeddedFont>
      <p:font typeface="DM Sans" charset="1" panose="00000000000000000000"/>
      <p:regular r:id="rId32"/>
    </p:embeddedFont>
    <p:embeddedFont>
      <p:font typeface="Lato" charset="1" panose="020F0502020204030203"/>
      <p:regular r:id="rId33"/>
    </p:embeddedFont>
    <p:embeddedFont>
      <p:font typeface="Poppins Bold" charset="1" panose="0000080000000000000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jpeg>
</file>

<file path=ppt/media/image38.png>
</file>

<file path=ppt/media/image39.png>
</file>

<file path=ppt/media/image4.jpeg>
</file>

<file path=ppt/media/image40.png>
</file>

<file path=ppt/media/image41.jpeg>
</file>

<file path=ppt/media/image42.jpeg>
</file>

<file path=ppt/media/image43.jpe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png>
</file>

<file path=ppt/media/image50.svg>
</file>

<file path=ppt/media/image51.png>
</file>

<file path=ppt/media/image52.png>
</file>

<file path=ppt/media/image53.png>
</file>

<file path=ppt/media/image54.png>
</file>

<file path=ppt/media/image55.png>
</file>

<file path=ppt/media/image56.svg>
</file>

<file path=ppt/media/image6.sv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png" Type="http://schemas.openxmlformats.org/officeDocument/2006/relationships/image"/><Relationship Id="rId4" Target="../media/image34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35.png" Type="http://schemas.openxmlformats.org/officeDocument/2006/relationships/image"/><Relationship Id="rId4" Target="../media/image36.svg" Type="http://schemas.openxmlformats.org/officeDocument/2006/relationships/image"/><Relationship Id="rId5" Target="../media/image37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38.png" Type="http://schemas.openxmlformats.org/officeDocument/2006/relationships/image"/><Relationship Id="rId4" Target="../media/image39.png" Type="http://schemas.openxmlformats.org/officeDocument/2006/relationships/image"/><Relationship Id="rId5" Target="../media/image4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41.jpeg" Type="http://schemas.openxmlformats.org/officeDocument/2006/relationships/image"/><Relationship Id="rId4" Target="../media/image42.jpeg" Type="http://schemas.openxmlformats.org/officeDocument/2006/relationships/image"/><Relationship Id="rId5" Target="../media/image43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44.png" Type="http://schemas.openxmlformats.org/officeDocument/2006/relationships/image"/><Relationship Id="rId4" Target="../media/image45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46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47.png" Type="http://schemas.openxmlformats.org/officeDocument/2006/relationships/image"/><Relationship Id="rId4" Target="../media/image48.png" Type="http://schemas.openxmlformats.org/officeDocument/2006/relationships/image"/><Relationship Id="rId5" Target="../media/image49.png" Type="http://schemas.openxmlformats.org/officeDocument/2006/relationships/image"/><Relationship Id="rId6" Target="../media/image50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2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3.png" Type="http://schemas.openxmlformats.org/officeDocument/2006/relationships/image"/><Relationship Id="rId4" Target="../media/image54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5.png" Type="http://schemas.openxmlformats.org/officeDocument/2006/relationships/image"/><Relationship Id="rId4" Target="../media/image5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8.pn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Relationship Id="rId5" Target="../media/image2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3086100" cy="10287000"/>
            <a:chOff x="0" y="0"/>
            <a:chExt cx="81280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flipV="true">
            <a:off x="3648322" y="5611372"/>
            <a:ext cx="9687995" cy="2050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61527" y="7179926"/>
            <a:ext cx="5116439" cy="3107074"/>
          </a:xfrm>
          <a:custGeom>
            <a:avLst/>
            <a:gdLst/>
            <a:ahLst/>
            <a:cxnLst/>
            <a:rect r="r" b="b" t="t" l="l"/>
            <a:pathLst>
              <a:path h="3107074" w="5116439">
                <a:moveTo>
                  <a:pt x="0" y="0"/>
                </a:moveTo>
                <a:lnTo>
                  <a:pt x="5116439" y="0"/>
                </a:lnTo>
                <a:lnTo>
                  <a:pt x="5116439" y="3107074"/>
                </a:lnTo>
                <a:lnTo>
                  <a:pt x="0" y="31070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648322" y="4135290"/>
            <a:ext cx="13290601" cy="1376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69"/>
              </a:lnSpc>
              <a:spcBef>
                <a:spcPct val="0"/>
              </a:spcBef>
            </a:pPr>
            <a:r>
              <a:rPr lang="en-US" sz="8049">
                <a:solidFill>
                  <a:srgbClr val="593C8F"/>
                </a:solidFill>
                <a:latin typeface="League Spartan"/>
              </a:rPr>
              <a:t>IMAGE CAPTIONING BOT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648322" y="2530769"/>
            <a:ext cx="9439769" cy="1375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65"/>
              </a:lnSpc>
              <a:spcBef>
                <a:spcPct val="0"/>
              </a:spcBef>
            </a:pPr>
            <a:r>
              <a:rPr lang="en-US" sz="8046">
                <a:solidFill>
                  <a:srgbClr val="000000"/>
                </a:solidFill>
                <a:latin typeface="Lato Bold"/>
              </a:rPr>
              <a:t>MAJOR PART-2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19747" y="5953268"/>
            <a:ext cx="86685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Poppins"/>
              </a:rPr>
              <a:t>Under the supervision of: Dr. Himani Bansal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52362" y="1092293"/>
            <a:ext cx="49574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ARCHITECTURE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1952458" y="1849580"/>
            <a:ext cx="37742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1397716" y="2427667"/>
            <a:ext cx="290233" cy="5143500"/>
            <a:chOff x="0" y="0"/>
            <a:chExt cx="76440" cy="13546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6440" cy="1354667"/>
            </a:xfrm>
            <a:custGeom>
              <a:avLst/>
              <a:gdLst/>
              <a:ahLst/>
              <a:cxnLst/>
              <a:rect r="r" b="b" t="t" l="l"/>
              <a:pathLst>
                <a:path h="1354667" w="76440">
                  <a:moveTo>
                    <a:pt x="0" y="0"/>
                  </a:moveTo>
                  <a:lnTo>
                    <a:pt x="76440" y="0"/>
                  </a:lnTo>
                  <a:lnTo>
                    <a:pt x="76440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76440" cy="14022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486405" y="2153193"/>
            <a:ext cx="4601895" cy="5692448"/>
          </a:xfrm>
          <a:custGeom>
            <a:avLst/>
            <a:gdLst/>
            <a:ahLst/>
            <a:cxnLst/>
            <a:rect r="r" b="b" t="t" l="l"/>
            <a:pathLst>
              <a:path h="5692448" w="4601895">
                <a:moveTo>
                  <a:pt x="0" y="0"/>
                </a:moveTo>
                <a:lnTo>
                  <a:pt x="4601895" y="0"/>
                </a:lnTo>
                <a:lnTo>
                  <a:pt x="4601895" y="5692449"/>
                </a:lnTo>
                <a:lnTo>
                  <a:pt x="0" y="56924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9" id="9"/>
          <p:cNvSpPr txBox="true"/>
          <p:nvPr/>
        </p:nvSpPr>
        <p:spPr>
          <a:xfrm rot="0">
            <a:off x="1952362" y="549972"/>
            <a:ext cx="3255770" cy="605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40"/>
              </a:lnSpc>
              <a:spcBef>
                <a:spcPct val="0"/>
              </a:spcBef>
            </a:pPr>
            <a:r>
              <a:rPr lang="en-US" sz="3529">
                <a:solidFill>
                  <a:srgbClr val="000000"/>
                </a:solidFill>
                <a:latin typeface="Lato Bold"/>
              </a:rPr>
              <a:t>MODEL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57692" y="2086518"/>
            <a:ext cx="8487039" cy="7130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9520" indent="-259760" lvl="1">
              <a:lnSpc>
                <a:spcPts val="3368"/>
              </a:lnSpc>
              <a:buFont typeface="Arial"/>
              <a:buChar char="•"/>
            </a:pPr>
            <a:r>
              <a:rPr lang="en-US" sz="2406">
                <a:solidFill>
                  <a:srgbClr val="000000"/>
                </a:solidFill>
                <a:latin typeface="Poppins"/>
              </a:rPr>
              <a:t>We used an encoder-decoder architecture. </a:t>
            </a:r>
          </a:p>
          <a:p>
            <a:pPr algn="just">
              <a:lnSpc>
                <a:spcPts val="3368"/>
              </a:lnSpc>
            </a:pPr>
          </a:p>
          <a:p>
            <a:pPr algn="just" marL="519520" indent="-259760" lvl="1">
              <a:lnSpc>
                <a:spcPts val="3368"/>
              </a:lnSpc>
              <a:buFont typeface="Arial"/>
              <a:buChar char="•"/>
            </a:pPr>
            <a:r>
              <a:rPr lang="en-US" sz="2406">
                <a:solidFill>
                  <a:srgbClr val="000000"/>
                </a:solidFill>
                <a:latin typeface="Poppins"/>
              </a:rPr>
              <a:t>2048 image vector is fed to a Dense layer to generate a 256-length image vector. </a:t>
            </a:r>
          </a:p>
          <a:p>
            <a:pPr algn="just">
              <a:lnSpc>
                <a:spcPts val="3368"/>
              </a:lnSpc>
            </a:pPr>
          </a:p>
          <a:p>
            <a:pPr algn="just" marL="519520" indent="-259760" lvl="1">
              <a:lnSpc>
                <a:spcPts val="3368"/>
              </a:lnSpc>
              <a:buFont typeface="Arial"/>
              <a:buChar char="•"/>
            </a:pPr>
            <a:r>
              <a:rPr lang="en-US" sz="2406">
                <a:solidFill>
                  <a:srgbClr val="000000"/>
                </a:solidFill>
                <a:latin typeface="Poppins"/>
              </a:rPr>
              <a:t>34-length word vector is fed to LSTM/RNN to output a 256-length word vector. </a:t>
            </a:r>
          </a:p>
          <a:p>
            <a:pPr algn="just">
              <a:lnSpc>
                <a:spcPts val="3368"/>
              </a:lnSpc>
            </a:pPr>
          </a:p>
          <a:p>
            <a:pPr algn="just" marL="519520" indent="-259760" lvl="1">
              <a:lnSpc>
                <a:spcPts val="3368"/>
              </a:lnSpc>
              <a:buFont typeface="Arial"/>
              <a:buChar char="•"/>
            </a:pPr>
            <a:r>
              <a:rPr lang="en-US" sz="2406">
                <a:solidFill>
                  <a:srgbClr val="000000"/>
                </a:solidFill>
                <a:latin typeface="Poppins"/>
              </a:rPr>
              <a:t>The d</a:t>
            </a:r>
            <a:r>
              <a:rPr lang="en-US" sz="2406">
                <a:solidFill>
                  <a:srgbClr val="000000"/>
                </a:solidFill>
                <a:latin typeface="Poppins"/>
              </a:rPr>
              <a:t>ecoder model adds both the encoder outputs and is fed to the Dense 256 layer. </a:t>
            </a:r>
          </a:p>
          <a:p>
            <a:pPr algn="just">
              <a:lnSpc>
                <a:spcPts val="3368"/>
              </a:lnSpc>
            </a:pPr>
          </a:p>
          <a:p>
            <a:pPr algn="just" marL="519520" indent="-259760" lvl="1">
              <a:lnSpc>
                <a:spcPts val="3368"/>
              </a:lnSpc>
              <a:buFont typeface="Arial"/>
              <a:buChar char="•"/>
            </a:pPr>
            <a:r>
              <a:rPr lang="en-US" sz="2406">
                <a:solidFill>
                  <a:srgbClr val="000000"/>
                </a:solidFill>
                <a:latin typeface="Poppins"/>
              </a:rPr>
              <a:t>The last Dense layer will have as many nodes as the vocabulary size. </a:t>
            </a:r>
          </a:p>
          <a:p>
            <a:pPr algn="just">
              <a:lnSpc>
                <a:spcPts val="3368"/>
              </a:lnSpc>
            </a:pPr>
          </a:p>
          <a:p>
            <a:pPr algn="just" marL="519520" indent="-259760" lvl="1">
              <a:lnSpc>
                <a:spcPts val="3368"/>
              </a:lnSpc>
              <a:buFont typeface="Arial"/>
              <a:buChar char="•"/>
            </a:pPr>
            <a:r>
              <a:rPr lang="en-US" sz="2406">
                <a:solidFill>
                  <a:srgbClr val="000000"/>
                </a:solidFill>
                <a:latin typeface="Poppins"/>
              </a:rPr>
              <a:t>The last softmax layer predicts the next word present in the output vocabulary.</a:t>
            </a:r>
          </a:p>
          <a:p>
            <a:pPr algn="just">
              <a:lnSpc>
                <a:spcPts val="3368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499600" cy="10287000"/>
            <a:chOff x="0" y="0"/>
            <a:chExt cx="2501952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01952" cy="2709333"/>
            </a:xfrm>
            <a:custGeom>
              <a:avLst/>
              <a:gdLst/>
              <a:ahLst/>
              <a:cxnLst/>
              <a:rect r="r" b="b" t="t" l="l"/>
              <a:pathLst>
                <a:path h="2709333" w="2501952">
                  <a:moveTo>
                    <a:pt x="0" y="0"/>
                  </a:moveTo>
                  <a:lnTo>
                    <a:pt x="2501952" y="0"/>
                  </a:lnTo>
                  <a:lnTo>
                    <a:pt x="250195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501952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20" y="1513871"/>
            <a:ext cx="64179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FFFFFF"/>
                </a:solidFill>
                <a:latin typeface="League Spartan"/>
              </a:rPr>
              <a:t>THE MODEL</a:t>
            </a:r>
          </a:p>
        </p:txBody>
      </p:sp>
      <p:sp>
        <p:nvSpPr>
          <p:cNvPr name="AutoShape 6" id="6"/>
          <p:cNvSpPr/>
          <p:nvPr/>
        </p:nvSpPr>
        <p:spPr>
          <a:xfrm flipV="true">
            <a:off x="1029792" y="2233059"/>
            <a:ext cx="5761990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8095279" y="3586917"/>
            <a:ext cx="10192721" cy="2424138"/>
          </a:xfrm>
          <a:custGeom>
            <a:avLst/>
            <a:gdLst/>
            <a:ahLst/>
            <a:cxnLst/>
            <a:rect r="r" b="b" t="t" l="l"/>
            <a:pathLst>
              <a:path h="2424138" w="10192721">
                <a:moveTo>
                  <a:pt x="0" y="0"/>
                </a:moveTo>
                <a:lnTo>
                  <a:pt x="10192721" y="0"/>
                </a:lnTo>
                <a:lnTo>
                  <a:pt x="10192721" y="2424139"/>
                </a:lnTo>
                <a:lnTo>
                  <a:pt x="0" y="2424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20" y="952500"/>
            <a:ext cx="3255770" cy="628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0"/>
              </a:lnSpc>
              <a:spcBef>
                <a:spcPct val="0"/>
              </a:spcBef>
            </a:pPr>
            <a:r>
              <a:rPr lang="en-US" sz="3629">
                <a:solidFill>
                  <a:srgbClr val="FFFFFF"/>
                </a:solidFill>
                <a:latin typeface="Lato Bold"/>
              </a:rPr>
              <a:t>FIT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9012" y="2823609"/>
            <a:ext cx="7230956" cy="508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6305" indent="-343153" lvl="1">
              <a:lnSpc>
                <a:spcPts val="4450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Poppins"/>
              </a:rPr>
              <a:t>30 epochs max (early stop)</a:t>
            </a:r>
          </a:p>
          <a:p>
            <a:pPr algn="l" marL="686305" indent="-343153" lvl="1">
              <a:lnSpc>
                <a:spcPts val="4450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Poppins"/>
              </a:rPr>
              <a:t>32 batch size</a:t>
            </a:r>
          </a:p>
          <a:p>
            <a:pPr algn="l" marL="686305" indent="-343153" lvl="1">
              <a:lnSpc>
                <a:spcPts val="4450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Poppins"/>
              </a:rPr>
              <a:t>Save only the lowest-loss model</a:t>
            </a:r>
          </a:p>
          <a:p>
            <a:pPr algn="l" marL="686305" indent="-343153" lvl="1">
              <a:lnSpc>
                <a:spcPts val="4450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Poppins"/>
              </a:rPr>
              <a:t>Create sequences X1, X2, y</a:t>
            </a:r>
          </a:p>
          <a:p>
            <a:pPr algn="l" marL="686305" indent="-343153" lvl="1">
              <a:lnSpc>
                <a:spcPts val="4450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Poppins"/>
              </a:rPr>
              <a:t>Data Generator</a:t>
            </a:r>
          </a:p>
          <a:p>
            <a:pPr algn="l" marL="686305" indent="-343153" lvl="1">
              <a:lnSpc>
                <a:spcPts val="4450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Poppins"/>
              </a:rPr>
              <a:t>Avoid RAM and GPU limits</a:t>
            </a:r>
          </a:p>
          <a:p>
            <a:pPr algn="l" marL="686305" indent="-343153" lvl="1">
              <a:lnSpc>
                <a:spcPts val="4450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Poppins"/>
              </a:rPr>
              <a:t>Shuffle train data</a:t>
            </a:r>
          </a:p>
          <a:p>
            <a:pPr algn="l" marL="686305" indent="-343153" lvl="1">
              <a:lnSpc>
                <a:spcPts val="4450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Poppins"/>
              </a:rPr>
              <a:t>Work with image IDs</a:t>
            </a:r>
          </a:p>
          <a:p>
            <a:pPr algn="l">
              <a:lnSpc>
                <a:spcPts val="445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499600" cy="10287000"/>
            <a:chOff x="0" y="0"/>
            <a:chExt cx="2501952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01952" cy="2709333"/>
            </a:xfrm>
            <a:custGeom>
              <a:avLst/>
              <a:gdLst/>
              <a:ahLst/>
              <a:cxnLst/>
              <a:rect r="r" b="b" t="t" l="l"/>
              <a:pathLst>
                <a:path h="2709333" w="2501952">
                  <a:moveTo>
                    <a:pt x="0" y="0"/>
                  </a:moveTo>
                  <a:lnTo>
                    <a:pt x="2501952" y="0"/>
                  </a:lnTo>
                  <a:lnTo>
                    <a:pt x="250195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501952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20" y="1513871"/>
            <a:ext cx="64179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FFFFFF"/>
                </a:solidFill>
                <a:latin typeface="League Spartan"/>
              </a:rPr>
              <a:t>METRICS</a:t>
            </a:r>
          </a:p>
        </p:txBody>
      </p:sp>
      <p:sp>
        <p:nvSpPr>
          <p:cNvPr name="AutoShape 6" id="6"/>
          <p:cNvSpPr/>
          <p:nvPr/>
        </p:nvSpPr>
        <p:spPr>
          <a:xfrm flipV="true">
            <a:off x="1029792" y="2233059"/>
            <a:ext cx="5761990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8866070" y="1304623"/>
            <a:ext cx="5530454" cy="7677754"/>
          </a:xfrm>
          <a:custGeom>
            <a:avLst/>
            <a:gdLst/>
            <a:ahLst/>
            <a:cxnLst/>
            <a:rect r="r" b="b" t="t" l="l"/>
            <a:pathLst>
              <a:path h="7677754" w="5530454">
                <a:moveTo>
                  <a:pt x="0" y="0"/>
                </a:moveTo>
                <a:lnTo>
                  <a:pt x="5530455" y="0"/>
                </a:lnTo>
                <a:lnTo>
                  <a:pt x="5530455" y="7677754"/>
                </a:lnTo>
                <a:lnTo>
                  <a:pt x="0" y="7677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419875" y="6172200"/>
            <a:ext cx="4868125" cy="4114800"/>
          </a:xfrm>
          <a:custGeom>
            <a:avLst/>
            <a:gdLst/>
            <a:ahLst/>
            <a:cxnLst/>
            <a:rect r="r" b="b" t="t" l="l"/>
            <a:pathLst>
              <a:path h="4114800" w="4868125">
                <a:moveTo>
                  <a:pt x="0" y="0"/>
                </a:moveTo>
                <a:lnTo>
                  <a:pt x="4868125" y="0"/>
                </a:lnTo>
                <a:lnTo>
                  <a:pt x="486812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20" y="952500"/>
            <a:ext cx="3255770" cy="628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0"/>
              </a:lnSpc>
              <a:spcBef>
                <a:spcPct val="0"/>
              </a:spcBef>
            </a:pPr>
            <a:r>
              <a:rPr lang="en-US" sz="3629">
                <a:solidFill>
                  <a:srgbClr val="FFFFFF"/>
                </a:solidFill>
                <a:latin typeface="Lato Bold"/>
              </a:rPr>
              <a:t>EVALUATION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9792" y="2814084"/>
            <a:ext cx="7546912" cy="5325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58"/>
              </a:lnSpc>
            </a:pPr>
            <a:r>
              <a:rPr lang="en-US" sz="3327">
                <a:solidFill>
                  <a:srgbClr val="FFFFFF"/>
                </a:solidFill>
                <a:latin typeface="Poppins Bold"/>
              </a:rPr>
              <a:t>Bilingual Evaluation Understudy Score (BLEU)</a:t>
            </a:r>
          </a:p>
          <a:p>
            <a:pPr algn="just">
              <a:lnSpc>
                <a:spcPts val="4658"/>
              </a:lnSpc>
            </a:pPr>
          </a:p>
          <a:p>
            <a:pPr algn="just" marL="718408" indent="-359204" lvl="1">
              <a:lnSpc>
                <a:spcPts val="4658"/>
              </a:lnSpc>
              <a:buFont typeface="Arial"/>
              <a:buChar char="•"/>
            </a:pPr>
            <a:r>
              <a:rPr lang="en-US" sz="3327">
                <a:solidFill>
                  <a:srgbClr val="FFFFFF"/>
                </a:solidFill>
                <a:latin typeface="Poppins"/>
              </a:rPr>
              <a:t>BLEU is a metric for evaluating a generated sentence to a reference sentence.</a:t>
            </a:r>
          </a:p>
          <a:p>
            <a:pPr algn="just">
              <a:lnSpc>
                <a:spcPts val="4658"/>
              </a:lnSpc>
            </a:pPr>
          </a:p>
          <a:p>
            <a:pPr algn="just" marL="718408" indent="-359204" lvl="1">
              <a:lnSpc>
                <a:spcPts val="4658"/>
              </a:lnSpc>
              <a:buFont typeface="Arial"/>
              <a:buChar char="•"/>
            </a:pPr>
            <a:r>
              <a:rPr lang="en-US" sz="3327">
                <a:solidFill>
                  <a:srgbClr val="FFFFFF"/>
                </a:solidFill>
                <a:latin typeface="Poppins"/>
              </a:rPr>
              <a:t>BLEU score lies between 0 and 1.</a:t>
            </a:r>
          </a:p>
          <a:p>
            <a:pPr algn="just">
              <a:lnSpc>
                <a:spcPts val="465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549296" y="5957878"/>
            <a:ext cx="5965985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488253" y="5398305"/>
            <a:ext cx="7771047" cy="4888695"/>
          </a:xfrm>
          <a:custGeom>
            <a:avLst/>
            <a:gdLst/>
            <a:ahLst/>
            <a:cxnLst/>
            <a:rect r="r" b="b" t="t" l="l"/>
            <a:pathLst>
              <a:path h="4888695" w="7771047">
                <a:moveTo>
                  <a:pt x="0" y="0"/>
                </a:moveTo>
                <a:lnTo>
                  <a:pt x="7771047" y="0"/>
                </a:lnTo>
                <a:lnTo>
                  <a:pt x="7771047" y="4888695"/>
                </a:lnTo>
                <a:lnTo>
                  <a:pt x="0" y="48886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30524" y="428622"/>
            <a:ext cx="6286504" cy="4714878"/>
          </a:xfrm>
          <a:custGeom>
            <a:avLst/>
            <a:gdLst/>
            <a:ahLst/>
            <a:cxnLst/>
            <a:rect r="r" b="b" t="t" l="l"/>
            <a:pathLst>
              <a:path h="4714878" w="6286504">
                <a:moveTo>
                  <a:pt x="0" y="0"/>
                </a:moveTo>
                <a:lnTo>
                  <a:pt x="6286505" y="0"/>
                </a:lnTo>
                <a:lnTo>
                  <a:pt x="6286505" y="4714878"/>
                </a:lnTo>
                <a:lnTo>
                  <a:pt x="0" y="47148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49296" y="4520448"/>
            <a:ext cx="8858734" cy="1235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37"/>
              </a:lnSpc>
              <a:spcBef>
                <a:spcPct val="0"/>
              </a:spcBef>
            </a:pPr>
            <a:r>
              <a:rPr lang="en-US" sz="7240">
                <a:solidFill>
                  <a:srgbClr val="593C8F"/>
                </a:solidFill>
                <a:latin typeface="League Spartan"/>
              </a:rPr>
              <a:t>OF  MODELS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49296" y="3505473"/>
            <a:ext cx="5008028" cy="96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42"/>
              </a:lnSpc>
              <a:spcBef>
                <a:spcPct val="0"/>
              </a:spcBef>
            </a:pPr>
            <a:r>
              <a:rPr lang="en-US" sz="5601">
                <a:solidFill>
                  <a:srgbClr val="000000"/>
                </a:solidFill>
                <a:latin typeface="Lato Bold"/>
              </a:rPr>
              <a:t>COMPARISON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9288" y="7317729"/>
            <a:ext cx="12751680" cy="2340093"/>
          </a:xfrm>
          <a:custGeom>
            <a:avLst/>
            <a:gdLst/>
            <a:ahLst/>
            <a:cxnLst/>
            <a:rect r="r" b="b" t="t" l="l"/>
            <a:pathLst>
              <a:path h="2340093" w="12751680">
                <a:moveTo>
                  <a:pt x="0" y="0"/>
                </a:moveTo>
                <a:lnTo>
                  <a:pt x="12751680" y="0"/>
                </a:lnTo>
                <a:lnTo>
                  <a:pt x="12751680" y="2340094"/>
                </a:lnTo>
                <a:lnTo>
                  <a:pt x="0" y="23400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67212" y="3868555"/>
            <a:ext cx="12635697" cy="2549889"/>
          </a:xfrm>
          <a:custGeom>
            <a:avLst/>
            <a:gdLst/>
            <a:ahLst/>
            <a:cxnLst/>
            <a:rect r="r" b="b" t="t" l="l"/>
            <a:pathLst>
              <a:path h="2549889" w="12635697">
                <a:moveTo>
                  <a:pt x="0" y="0"/>
                </a:moveTo>
                <a:lnTo>
                  <a:pt x="12635697" y="0"/>
                </a:lnTo>
                <a:lnTo>
                  <a:pt x="12635697" y="2549890"/>
                </a:lnTo>
                <a:lnTo>
                  <a:pt x="0" y="25498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73723" y="819679"/>
            <a:ext cx="12647245" cy="2153526"/>
          </a:xfrm>
          <a:custGeom>
            <a:avLst/>
            <a:gdLst/>
            <a:ahLst/>
            <a:cxnLst/>
            <a:rect r="r" b="b" t="t" l="l"/>
            <a:pathLst>
              <a:path h="2153526" w="12647245">
                <a:moveTo>
                  <a:pt x="0" y="0"/>
                </a:moveTo>
                <a:lnTo>
                  <a:pt x="12647245" y="0"/>
                </a:lnTo>
                <a:lnTo>
                  <a:pt x="12647245" y="2153526"/>
                </a:lnTo>
                <a:lnTo>
                  <a:pt x="0" y="21535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130770" y="1714785"/>
            <a:ext cx="7566568" cy="705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  <a:spcBef>
                <a:spcPct val="0"/>
              </a:spcBef>
            </a:pPr>
            <a:r>
              <a:rPr lang="en-US" sz="4080" u="sng">
                <a:solidFill>
                  <a:srgbClr val="593C8F"/>
                </a:solidFill>
                <a:latin typeface="League Spartan"/>
              </a:rPr>
              <a:t>VGG-16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072830" y="4747652"/>
            <a:ext cx="7566568" cy="705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  <a:spcBef>
                <a:spcPct val="0"/>
              </a:spcBef>
            </a:pPr>
            <a:r>
              <a:rPr lang="en-US" sz="4080" u="sng">
                <a:solidFill>
                  <a:srgbClr val="593C8F"/>
                </a:solidFill>
                <a:latin typeface="League Spartan"/>
              </a:rPr>
              <a:t>RESNET-50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072830" y="7781805"/>
            <a:ext cx="7566568" cy="705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  <a:spcBef>
                <a:spcPct val="0"/>
              </a:spcBef>
            </a:pPr>
            <a:r>
              <a:rPr lang="en-US" sz="4080" u="sng">
                <a:solidFill>
                  <a:srgbClr val="593C8F"/>
                </a:solidFill>
                <a:latin typeface="League Spartan"/>
              </a:rPr>
              <a:t>INCEPTION V3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9288" y="329792"/>
            <a:ext cx="8774712" cy="3139970"/>
          </a:xfrm>
          <a:custGeom>
            <a:avLst/>
            <a:gdLst/>
            <a:ahLst/>
            <a:cxnLst/>
            <a:rect r="r" b="b" t="t" l="l"/>
            <a:pathLst>
              <a:path h="3139970" w="8774712">
                <a:moveTo>
                  <a:pt x="0" y="0"/>
                </a:moveTo>
                <a:lnTo>
                  <a:pt x="8774712" y="0"/>
                </a:lnTo>
                <a:lnTo>
                  <a:pt x="8774712" y="3139970"/>
                </a:lnTo>
                <a:lnTo>
                  <a:pt x="0" y="31399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140" t="-22705" r="-4398" b="-4790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405634" y="3469762"/>
            <a:ext cx="7476731" cy="3445738"/>
          </a:xfrm>
          <a:custGeom>
            <a:avLst/>
            <a:gdLst/>
            <a:ahLst/>
            <a:cxnLst/>
            <a:rect r="r" b="b" t="t" l="l"/>
            <a:pathLst>
              <a:path h="3445738" w="7476731">
                <a:moveTo>
                  <a:pt x="0" y="0"/>
                </a:moveTo>
                <a:lnTo>
                  <a:pt x="7476732" y="0"/>
                </a:lnTo>
                <a:lnTo>
                  <a:pt x="7476732" y="3445738"/>
                </a:lnTo>
                <a:lnTo>
                  <a:pt x="0" y="34457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720" t="-50053" r="-20623" b="-21242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00970" y="7203015"/>
            <a:ext cx="6924769" cy="3083985"/>
          </a:xfrm>
          <a:custGeom>
            <a:avLst/>
            <a:gdLst/>
            <a:ahLst/>
            <a:cxnLst/>
            <a:rect r="r" b="b" t="t" l="l"/>
            <a:pathLst>
              <a:path h="3083985" w="6924769">
                <a:moveTo>
                  <a:pt x="0" y="0"/>
                </a:moveTo>
                <a:lnTo>
                  <a:pt x="6924769" y="0"/>
                </a:lnTo>
                <a:lnTo>
                  <a:pt x="6924769" y="3083985"/>
                </a:lnTo>
                <a:lnTo>
                  <a:pt x="0" y="30839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967" t="-22547" r="-19802" b="-5146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325739" y="1503929"/>
            <a:ext cx="7566568" cy="705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  <a:spcBef>
                <a:spcPct val="0"/>
              </a:spcBef>
            </a:pPr>
            <a:r>
              <a:rPr lang="en-US" sz="4080" u="sng">
                <a:solidFill>
                  <a:srgbClr val="593C8F"/>
                </a:solidFill>
                <a:latin typeface="League Spartan"/>
              </a:rPr>
              <a:t>VGG-16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072830" y="4747652"/>
            <a:ext cx="7566568" cy="705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  <a:spcBef>
                <a:spcPct val="0"/>
              </a:spcBef>
            </a:pPr>
            <a:r>
              <a:rPr lang="en-US" sz="4080" u="sng">
                <a:solidFill>
                  <a:srgbClr val="593C8F"/>
                </a:solidFill>
                <a:latin typeface="League Spartan"/>
              </a:rPr>
              <a:t>RESNET-50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289546" y="7781805"/>
            <a:ext cx="7566568" cy="705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  <a:spcBef>
                <a:spcPct val="0"/>
              </a:spcBef>
            </a:pPr>
            <a:r>
              <a:rPr lang="en-US" sz="4080" u="sng">
                <a:solidFill>
                  <a:srgbClr val="593C8F"/>
                </a:solidFill>
                <a:latin typeface="League Spartan"/>
              </a:rPr>
              <a:t>INCEPTION V3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827225" y="6816753"/>
            <a:ext cx="495746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5520670" y="1746483"/>
            <a:ext cx="248921" cy="6794033"/>
            <a:chOff x="0" y="0"/>
            <a:chExt cx="65559" cy="17893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5559" cy="1789375"/>
            </a:xfrm>
            <a:custGeom>
              <a:avLst/>
              <a:gdLst/>
              <a:ahLst/>
              <a:cxnLst/>
              <a:rect r="r" b="b" t="t" l="l"/>
              <a:pathLst>
                <a:path h="1789375" w="65559">
                  <a:moveTo>
                    <a:pt x="0" y="0"/>
                  </a:moveTo>
                  <a:lnTo>
                    <a:pt x="65559" y="0"/>
                  </a:lnTo>
                  <a:lnTo>
                    <a:pt x="65559" y="1789375"/>
                  </a:lnTo>
                  <a:lnTo>
                    <a:pt x="0" y="1789375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5559" cy="1837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629232" y="2482060"/>
            <a:ext cx="7891439" cy="5107913"/>
          </a:xfrm>
          <a:custGeom>
            <a:avLst/>
            <a:gdLst/>
            <a:ahLst/>
            <a:cxnLst/>
            <a:rect r="r" b="b" t="t" l="l"/>
            <a:pathLst>
              <a:path h="5107913" w="7891439">
                <a:moveTo>
                  <a:pt x="0" y="0"/>
                </a:moveTo>
                <a:lnTo>
                  <a:pt x="7891438" y="0"/>
                </a:lnTo>
                <a:lnTo>
                  <a:pt x="7891438" y="5107913"/>
                </a:lnTo>
                <a:lnTo>
                  <a:pt x="0" y="51079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827225" y="5419754"/>
            <a:ext cx="4957463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593C8F"/>
                </a:solidFill>
                <a:latin typeface="League Spartan"/>
              </a:rPr>
              <a:t>WEBSITE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24763" y="4409628"/>
            <a:ext cx="4648713" cy="837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000000"/>
                </a:solidFill>
                <a:latin typeface="Lato Bold"/>
              </a:rPr>
              <a:t>CREATION OF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360716" y="657617"/>
            <a:ext cx="7566568" cy="705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  <a:spcBef>
                <a:spcPct val="0"/>
              </a:spcBef>
            </a:pPr>
            <a:r>
              <a:rPr lang="en-US" sz="4080" u="sng">
                <a:solidFill>
                  <a:srgbClr val="593C8F"/>
                </a:solidFill>
                <a:latin typeface="League Spartan"/>
              </a:rPr>
              <a:t>SIGN UP/LOGIN PAGE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5201900" y="0"/>
            <a:ext cx="3086100" cy="10287000"/>
            <a:chOff x="0" y="0"/>
            <a:chExt cx="812800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712027" y="1933569"/>
            <a:ext cx="14863947" cy="6874199"/>
          </a:xfrm>
          <a:custGeom>
            <a:avLst/>
            <a:gdLst/>
            <a:ahLst/>
            <a:cxnLst/>
            <a:rect r="r" b="b" t="t" l="l"/>
            <a:pathLst>
              <a:path h="6874199" w="14863947">
                <a:moveTo>
                  <a:pt x="0" y="0"/>
                </a:moveTo>
                <a:lnTo>
                  <a:pt x="14863946" y="0"/>
                </a:lnTo>
                <a:lnTo>
                  <a:pt x="14863946" y="6874199"/>
                </a:lnTo>
                <a:lnTo>
                  <a:pt x="0" y="68741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14350" y="0"/>
            <a:ext cx="3086100" cy="10287000"/>
            <a:chOff x="0" y="0"/>
            <a:chExt cx="81280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27692" y="1623393"/>
            <a:ext cx="9666049" cy="4444776"/>
          </a:xfrm>
          <a:custGeom>
            <a:avLst/>
            <a:gdLst/>
            <a:ahLst/>
            <a:cxnLst/>
            <a:rect r="r" b="b" t="t" l="l"/>
            <a:pathLst>
              <a:path h="4444776" w="9666049">
                <a:moveTo>
                  <a:pt x="0" y="0"/>
                </a:moveTo>
                <a:lnTo>
                  <a:pt x="9666048" y="0"/>
                </a:lnTo>
                <a:lnTo>
                  <a:pt x="9666048" y="4444776"/>
                </a:lnTo>
                <a:lnTo>
                  <a:pt x="0" y="44447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094260" y="5143500"/>
            <a:ext cx="9666049" cy="4467862"/>
          </a:xfrm>
          <a:custGeom>
            <a:avLst/>
            <a:gdLst/>
            <a:ahLst/>
            <a:cxnLst/>
            <a:rect r="r" b="b" t="t" l="l"/>
            <a:pathLst>
              <a:path h="4467862" w="9666049">
                <a:moveTo>
                  <a:pt x="0" y="0"/>
                </a:moveTo>
                <a:lnTo>
                  <a:pt x="9666048" y="0"/>
                </a:lnTo>
                <a:lnTo>
                  <a:pt x="9666048" y="4467862"/>
                </a:lnTo>
                <a:lnTo>
                  <a:pt x="0" y="44678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953452">
            <a:off x="5098421" y="6857439"/>
            <a:ext cx="2909046" cy="1039984"/>
          </a:xfrm>
          <a:custGeom>
            <a:avLst/>
            <a:gdLst/>
            <a:ahLst/>
            <a:cxnLst/>
            <a:rect r="r" b="b" t="t" l="l"/>
            <a:pathLst>
              <a:path h="1039984" w="2909046">
                <a:moveTo>
                  <a:pt x="0" y="0"/>
                </a:moveTo>
                <a:lnTo>
                  <a:pt x="2909047" y="0"/>
                </a:lnTo>
                <a:lnTo>
                  <a:pt x="2909047" y="1039984"/>
                </a:lnTo>
                <a:lnTo>
                  <a:pt x="0" y="10399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721432" y="2233923"/>
            <a:ext cx="7566568" cy="1095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33"/>
              </a:lnSpc>
              <a:spcBef>
                <a:spcPct val="0"/>
              </a:spcBef>
            </a:pPr>
            <a:r>
              <a:rPr lang="en-US" sz="6380" u="sng">
                <a:solidFill>
                  <a:srgbClr val="593C8F"/>
                </a:solidFill>
                <a:latin typeface="League Spartan"/>
              </a:rPr>
              <a:t>HOME PAGE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82690" y="8161509"/>
            <a:ext cx="4257878" cy="1316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0"/>
              </a:lnSpc>
              <a:spcBef>
                <a:spcPct val="0"/>
              </a:spcBef>
            </a:pPr>
            <a:r>
              <a:rPr lang="en-US" sz="3678">
                <a:solidFill>
                  <a:srgbClr val="593C8F"/>
                </a:solidFill>
                <a:latin typeface="Poppins"/>
              </a:rPr>
              <a:t>Related google images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201900" y="0"/>
            <a:ext cx="3086100" cy="10287000"/>
            <a:chOff x="0" y="0"/>
            <a:chExt cx="81280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879795" y="2039541"/>
            <a:ext cx="14865155" cy="6872333"/>
          </a:xfrm>
          <a:custGeom>
            <a:avLst/>
            <a:gdLst/>
            <a:ahLst/>
            <a:cxnLst/>
            <a:rect r="r" b="b" t="t" l="l"/>
            <a:pathLst>
              <a:path h="6872333" w="14865155">
                <a:moveTo>
                  <a:pt x="0" y="0"/>
                </a:moveTo>
                <a:lnTo>
                  <a:pt x="14865155" y="0"/>
                </a:lnTo>
                <a:lnTo>
                  <a:pt x="14865155" y="6872333"/>
                </a:lnTo>
                <a:lnTo>
                  <a:pt x="0" y="68723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360716" y="657617"/>
            <a:ext cx="7566568" cy="705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  <a:spcBef>
                <a:spcPct val="0"/>
              </a:spcBef>
            </a:pPr>
            <a:r>
              <a:rPr lang="en-US" sz="4080" u="sng">
                <a:solidFill>
                  <a:srgbClr val="593C8F"/>
                </a:solidFill>
                <a:latin typeface="League Spartan"/>
              </a:rPr>
              <a:t>CONTACT US PAGE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201900" y="0"/>
            <a:ext cx="3086100" cy="10287000"/>
            <a:chOff x="0" y="0"/>
            <a:chExt cx="81280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2730413" y="2271159"/>
            <a:ext cx="26187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2730413" y="2765122"/>
            <a:ext cx="1400485" cy="6493178"/>
            <a:chOff x="0" y="0"/>
            <a:chExt cx="368852" cy="171013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8852" cy="1710137"/>
            </a:xfrm>
            <a:custGeom>
              <a:avLst/>
              <a:gdLst/>
              <a:ahLst/>
              <a:cxnLst/>
              <a:rect r="r" b="b" t="t" l="l"/>
              <a:pathLst>
                <a:path h="1710137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710137"/>
                  </a:lnTo>
                  <a:lnTo>
                    <a:pt x="0" y="17101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368852" cy="1729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1995991" y="5897380"/>
            <a:ext cx="4748959" cy="4854884"/>
          </a:xfrm>
          <a:custGeom>
            <a:avLst/>
            <a:gdLst/>
            <a:ahLst/>
            <a:cxnLst/>
            <a:rect r="r" b="b" t="t" l="l"/>
            <a:pathLst>
              <a:path h="4854884" w="4748959">
                <a:moveTo>
                  <a:pt x="0" y="0"/>
                </a:moveTo>
                <a:lnTo>
                  <a:pt x="4748959" y="0"/>
                </a:lnTo>
                <a:lnTo>
                  <a:pt x="4748959" y="4854884"/>
                </a:lnTo>
                <a:lnTo>
                  <a:pt x="0" y="48548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730413" y="952500"/>
            <a:ext cx="3255770" cy="628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0"/>
              </a:lnSpc>
              <a:spcBef>
                <a:spcPct val="0"/>
              </a:spcBef>
            </a:pPr>
            <a:r>
              <a:rPr lang="en-US" sz="3629">
                <a:solidFill>
                  <a:srgbClr val="000000"/>
                </a:solidFill>
                <a:latin typeface="Lato Bold"/>
              </a:rPr>
              <a:t>TABLE OF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730413" y="1513871"/>
            <a:ext cx="49574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CONTENTS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42445" y="3088609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942445" y="3885729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942445" y="4766886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42445" y="5564005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962046" y="6356382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962046" y="7187346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962046" y="8037639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07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318523" y="4063697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INTRODUCTION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358298" y="3193660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OUR TEAM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318523" y="4910870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MOTIVATION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318523" y="5705088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APPROACH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318523" y="6505932"/>
            <a:ext cx="6734364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COMPARISON WITH OTHER MODELS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318523" y="7298309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WEBSITE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318523" y="8142690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CONCLUSION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3086100" cy="10287000"/>
            <a:chOff x="0" y="0"/>
            <a:chExt cx="81280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975535" y="1950880"/>
            <a:ext cx="14769415" cy="6824389"/>
          </a:xfrm>
          <a:custGeom>
            <a:avLst/>
            <a:gdLst/>
            <a:ahLst/>
            <a:cxnLst/>
            <a:rect r="r" b="b" t="t" l="l"/>
            <a:pathLst>
              <a:path h="6824389" w="14769415">
                <a:moveTo>
                  <a:pt x="0" y="0"/>
                </a:moveTo>
                <a:lnTo>
                  <a:pt x="14769415" y="0"/>
                </a:lnTo>
                <a:lnTo>
                  <a:pt x="14769415" y="6824389"/>
                </a:lnTo>
                <a:lnTo>
                  <a:pt x="0" y="68243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360716" y="657617"/>
            <a:ext cx="7566568" cy="705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  <a:spcBef>
                <a:spcPct val="0"/>
              </a:spcBef>
            </a:pPr>
            <a:r>
              <a:rPr lang="en-US" sz="4080" u="sng">
                <a:solidFill>
                  <a:srgbClr val="593C8F"/>
                </a:solidFill>
                <a:latin typeface="League Spartan"/>
              </a:rPr>
              <a:t>USER HISTORY PAGE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201900" y="0"/>
            <a:ext cx="3086100" cy="10287000"/>
            <a:chOff x="0" y="0"/>
            <a:chExt cx="81280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950230" y="1028700"/>
            <a:ext cx="9309070" cy="4681883"/>
          </a:xfrm>
          <a:custGeom>
            <a:avLst/>
            <a:gdLst/>
            <a:ahLst/>
            <a:cxnLst/>
            <a:rect r="r" b="b" t="t" l="l"/>
            <a:pathLst>
              <a:path h="4681883" w="9309070">
                <a:moveTo>
                  <a:pt x="0" y="0"/>
                </a:moveTo>
                <a:lnTo>
                  <a:pt x="9309070" y="0"/>
                </a:lnTo>
                <a:lnTo>
                  <a:pt x="9309070" y="4681883"/>
                </a:lnTo>
                <a:lnTo>
                  <a:pt x="0" y="46818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6618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5399671"/>
            <a:ext cx="9457903" cy="4564455"/>
          </a:xfrm>
          <a:custGeom>
            <a:avLst/>
            <a:gdLst/>
            <a:ahLst/>
            <a:cxnLst/>
            <a:rect r="r" b="b" t="t" l="l"/>
            <a:pathLst>
              <a:path h="4564455" w="9457903">
                <a:moveTo>
                  <a:pt x="0" y="0"/>
                </a:moveTo>
                <a:lnTo>
                  <a:pt x="9457903" y="0"/>
                </a:lnTo>
                <a:lnTo>
                  <a:pt x="9457903" y="4564454"/>
                </a:lnTo>
                <a:lnTo>
                  <a:pt x="0" y="4564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5564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275041" y="2274414"/>
            <a:ext cx="7566568" cy="1095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33"/>
              </a:lnSpc>
              <a:spcBef>
                <a:spcPct val="0"/>
              </a:spcBef>
            </a:pPr>
            <a:r>
              <a:rPr lang="en-US" sz="6380" u="sng">
                <a:solidFill>
                  <a:srgbClr val="593C8F"/>
                </a:solidFill>
                <a:latin typeface="League Spartan"/>
              </a:rPr>
              <a:t>RESULTS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20" y="1494821"/>
            <a:ext cx="65449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CONCLUSION</a:t>
            </a:r>
          </a:p>
        </p:txBody>
      </p:sp>
      <p:sp>
        <p:nvSpPr>
          <p:cNvPr name="AutoShape 4" id="4"/>
          <p:cNvSpPr/>
          <p:nvPr/>
        </p:nvSpPr>
        <p:spPr>
          <a:xfrm flipH="true">
            <a:off x="1028720" y="2186817"/>
            <a:ext cx="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029792" y="2252109"/>
            <a:ext cx="26187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0921145" y="0"/>
            <a:ext cx="3086100" cy="10287000"/>
            <a:chOff x="0" y="0"/>
            <a:chExt cx="812800" cy="270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2622686" y="5445731"/>
            <a:ext cx="5665314" cy="4841269"/>
          </a:xfrm>
          <a:custGeom>
            <a:avLst/>
            <a:gdLst/>
            <a:ahLst/>
            <a:cxnLst/>
            <a:rect r="r" b="b" t="t" l="l"/>
            <a:pathLst>
              <a:path h="4841269" w="5665314">
                <a:moveTo>
                  <a:pt x="0" y="0"/>
                </a:moveTo>
                <a:lnTo>
                  <a:pt x="5665314" y="0"/>
                </a:lnTo>
                <a:lnTo>
                  <a:pt x="5665314" y="4841269"/>
                </a:lnTo>
                <a:lnTo>
                  <a:pt x="0" y="48412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7649" y="2543724"/>
            <a:ext cx="8116351" cy="5132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6071" indent="-288035" lvl="1">
              <a:lnSpc>
                <a:spcPts val="3735"/>
              </a:lnSpc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Poppins"/>
              </a:rPr>
              <a:t>Caption generation is challenging.</a:t>
            </a:r>
          </a:p>
          <a:p>
            <a:pPr algn="l" marL="576071" indent="-288035" lvl="1">
              <a:lnSpc>
                <a:spcPts val="3735"/>
              </a:lnSpc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Poppins"/>
              </a:rPr>
              <a:t>We obtained quite good results.</a:t>
            </a:r>
          </a:p>
          <a:p>
            <a:pPr algn="l" marL="576071" indent="-288035" lvl="1">
              <a:lnSpc>
                <a:spcPts val="3735"/>
              </a:lnSpc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Poppins"/>
              </a:rPr>
              <a:t>Still, there are many mistakes.</a:t>
            </a:r>
          </a:p>
          <a:p>
            <a:pPr algn="l">
              <a:lnSpc>
                <a:spcPts val="3735"/>
              </a:lnSpc>
            </a:pPr>
          </a:p>
          <a:p>
            <a:pPr algn="l">
              <a:lnSpc>
                <a:spcPts val="3735"/>
              </a:lnSpc>
            </a:pPr>
            <a:r>
              <a:rPr lang="en-US" sz="2668">
                <a:solidFill>
                  <a:srgbClr val="000000"/>
                </a:solidFill>
                <a:latin typeface="Poppins Bold"/>
              </a:rPr>
              <a:t>Improvements:</a:t>
            </a:r>
          </a:p>
          <a:p>
            <a:pPr algn="l" marL="576071" indent="-288035" lvl="1">
              <a:lnSpc>
                <a:spcPts val="3735"/>
              </a:lnSpc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Poppins"/>
              </a:rPr>
              <a:t>Change model architecture</a:t>
            </a:r>
          </a:p>
          <a:p>
            <a:pPr algn="l" marL="576071" indent="-288035" lvl="1">
              <a:lnSpc>
                <a:spcPts val="3735"/>
              </a:lnSpc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Poppins"/>
              </a:rPr>
              <a:t>Remove some words from the vocabulary</a:t>
            </a:r>
          </a:p>
          <a:p>
            <a:pPr algn="l" marL="576071" indent="-288035" lvl="1">
              <a:lnSpc>
                <a:spcPts val="3735"/>
              </a:lnSpc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Poppins"/>
              </a:rPr>
              <a:t>Increase the size of the dataset (Flickr30k)</a:t>
            </a:r>
          </a:p>
          <a:p>
            <a:pPr algn="l" marL="576071" indent="-288035" lvl="1">
              <a:lnSpc>
                <a:spcPts val="3735"/>
              </a:lnSpc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Poppins"/>
              </a:rPr>
              <a:t>Implement attention correctly</a:t>
            </a:r>
          </a:p>
          <a:p>
            <a:pPr algn="l" marL="576071" indent="-288035" lvl="1">
              <a:lnSpc>
                <a:spcPts val="3735"/>
              </a:lnSpc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Poppins"/>
              </a:rPr>
              <a:t>Evaluate the model with beam search</a:t>
            </a:r>
          </a:p>
          <a:p>
            <a:pPr algn="l">
              <a:lnSpc>
                <a:spcPts val="373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988392"/>
            <a:ext cx="49574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OUR TEAM</a:t>
            </a:r>
          </a:p>
        </p:txBody>
      </p:sp>
      <p:sp>
        <p:nvSpPr>
          <p:cNvPr name="AutoShape 4" id="4"/>
          <p:cNvSpPr/>
          <p:nvPr/>
        </p:nvSpPr>
        <p:spPr>
          <a:xfrm>
            <a:off x="1029771" y="5745679"/>
            <a:ext cx="26187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6594631" y="256873"/>
            <a:ext cx="3086100" cy="10287000"/>
            <a:chOff x="0" y="0"/>
            <a:chExt cx="812800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238334" y="1799745"/>
            <a:ext cx="1029057" cy="102905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984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903894" y="1285573"/>
            <a:ext cx="6334440" cy="2057400"/>
          </a:xfrm>
          <a:custGeom>
            <a:avLst/>
            <a:gdLst/>
            <a:ahLst/>
            <a:cxnLst/>
            <a:rect r="r" b="b" t="t" l="l"/>
            <a:pathLst>
              <a:path h="2057400" w="6334440">
                <a:moveTo>
                  <a:pt x="0" y="0"/>
                </a:moveTo>
                <a:lnTo>
                  <a:pt x="6334440" y="0"/>
                </a:lnTo>
                <a:lnTo>
                  <a:pt x="633444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6916" r="0" b="-8707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12" id="12"/>
          <p:cNvGrpSpPr/>
          <p:nvPr/>
        </p:nvGrpSpPr>
        <p:grpSpPr>
          <a:xfrm rot="0">
            <a:off x="13238334" y="4529356"/>
            <a:ext cx="1029057" cy="1029057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984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6903894" y="4015185"/>
            <a:ext cx="6334440" cy="2057400"/>
          </a:xfrm>
          <a:custGeom>
            <a:avLst/>
            <a:gdLst/>
            <a:ahLst/>
            <a:cxnLst/>
            <a:rect r="r" b="b" t="t" l="l"/>
            <a:pathLst>
              <a:path h="2057400" w="6334440">
                <a:moveTo>
                  <a:pt x="0" y="0"/>
                </a:moveTo>
                <a:lnTo>
                  <a:pt x="6334440" y="0"/>
                </a:lnTo>
                <a:lnTo>
                  <a:pt x="633444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6916" r="0" b="-8707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16" id="16"/>
          <p:cNvGrpSpPr/>
          <p:nvPr/>
        </p:nvGrpSpPr>
        <p:grpSpPr>
          <a:xfrm rot="0">
            <a:off x="13238334" y="7624981"/>
            <a:ext cx="1029057" cy="102905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9842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6903894" y="7110810"/>
            <a:ext cx="6334440" cy="2057400"/>
          </a:xfrm>
          <a:custGeom>
            <a:avLst/>
            <a:gdLst/>
            <a:ahLst/>
            <a:cxnLst/>
            <a:rect r="r" b="b" t="t" l="l"/>
            <a:pathLst>
              <a:path h="2057400" w="6334440">
                <a:moveTo>
                  <a:pt x="0" y="0"/>
                </a:moveTo>
                <a:lnTo>
                  <a:pt x="6334440" y="0"/>
                </a:lnTo>
                <a:lnTo>
                  <a:pt x="633444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6916" r="0" b="-8707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20" id="20"/>
          <p:cNvSpPr/>
          <p:nvPr/>
        </p:nvSpPr>
        <p:spPr>
          <a:xfrm flipH="false" flipV="false" rot="0">
            <a:off x="543083" y="6891296"/>
            <a:ext cx="5822949" cy="3652577"/>
          </a:xfrm>
          <a:custGeom>
            <a:avLst/>
            <a:gdLst/>
            <a:ahLst/>
            <a:cxnLst/>
            <a:rect r="r" b="b" t="t" l="l"/>
            <a:pathLst>
              <a:path h="3652577" w="5822949">
                <a:moveTo>
                  <a:pt x="0" y="0"/>
                </a:moveTo>
                <a:lnTo>
                  <a:pt x="5822948" y="0"/>
                </a:lnTo>
                <a:lnTo>
                  <a:pt x="5822948" y="3652577"/>
                </a:lnTo>
                <a:lnTo>
                  <a:pt x="0" y="36525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028700" y="4446071"/>
            <a:ext cx="3255770" cy="605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40"/>
              </a:lnSpc>
              <a:spcBef>
                <a:spcPct val="0"/>
              </a:spcBef>
            </a:pPr>
            <a:r>
              <a:rPr lang="en-US" sz="3529">
                <a:solidFill>
                  <a:srgbClr val="000000"/>
                </a:solidFill>
                <a:latin typeface="Lato Bold"/>
              </a:rPr>
              <a:t>MEET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112024" y="1592205"/>
            <a:ext cx="5899415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Lato"/>
              </a:rPr>
              <a:t>Chandrika Rajvanshi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Lato"/>
              </a:rPr>
              <a:t>(9920103096)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112024" y="4321817"/>
            <a:ext cx="5899415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Lato"/>
              </a:rPr>
              <a:t>Abhay Arya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Lato"/>
              </a:rPr>
              <a:t>(9920103097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112024" y="7417442"/>
            <a:ext cx="5899415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Lato"/>
              </a:rPr>
              <a:t>Samarth Gupta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Lato"/>
              </a:rPr>
              <a:t>(9920103100)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892934" y="1354956"/>
            <a:ext cx="26187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9144000" y="0"/>
            <a:ext cx="3086100" cy="10287000"/>
            <a:chOff x="0" y="0"/>
            <a:chExt cx="812800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709469" y="3624108"/>
            <a:ext cx="10578531" cy="3038784"/>
          </a:xfrm>
          <a:custGeom>
            <a:avLst/>
            <a:gdLst/>
            <a:ahLst/>
            <a:cxnLst/>
            <a:rect r="r" b="b" t="t" l="l"/>
            <a:pathLst>
              <a:path h="3038784" w="10578531">
                <a:moveTo>
                  <a:pt x="0" y="0"/>
                </a:moveTo>
                <a:lnTo>
                  <a:pt x="10578531" y="0"/>
                </a:lnTo>
                <a:lnTo>
                  <a:pt x="10578531" y="3038784"/>
                </a:lnTo>
                <a:lnTo>
                  <a:pt x="0" y="30387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21" t="0" r="-2554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370636" y="7200900"/>
            <a:ext cx="4628098" cy="4114800"/>
          </a:xfrm>
          <a:custGeom>
            <a:avLst/>
            <a:gdLst/>
            <a:ahLst/>
            <a:cxnLst/>
            <a:rect r="r" b="b" t="t" l="l"/>
            <a:pathLst>
              <a:path h="4114800" w="4628098">
                <a:moveTo>
                  <a:pt x="0" y="0"/>
                </a:moveTo>
                <a:lnTo>
                  <a:pt x="4628098" y="0"/>
                </a:lnTo>
                <a:lnTo>
                  <a:pt x="462809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95077" y="597669"/>
            <a:ext cx="65449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2934" y="1580751"/>
            <a:ext cx="6681820" cy="7938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72"/>
              </a:lnSpc>
            </a:pPr>
            <a:r>
              <a:rPr lang="en-US" sz="2837">
                <a:solidFill>
                  <a:srgbClr val="000000"/>
                </a:solidFill>
                <a:latin typeface="Poppins"/>
              </a:rPr>
              <a:t>Image captioning is the task of generating a descriptive and appropriate sentence of a given image.</a:t>
            </a:r>
          </a:p>
          <a:p>
            <a:pPr algn="just">
              <a:lnSpc>
                <a:spcPts val="3972"/>
              </a:lnSpc>
            </a:pPr>
          </a:p>
          <a:p>
            <a:pPr algn="just">
              <a:lnSpc>
                <a:spcPts val="3972"/>
              </a:lnSpc>
            </a:pPr>
            <a:r>
              <a:rPr lang="en-US" sz="2837">
                <a:solidFill>
                  <a:srgbClr val="000000"/>
                </a:solidFill>
                <a:latin typeface="Poppins"/>
              </a:rPr>
              <a:t>Caption generation is a challenging Al problem where a textual description must be generated for a given image.</a:t>
            </a:r>
          </a:p>
          <a:p>
            <a:pPr algn="just">
              <a:lnSpc>
                <a:spcPts val="3972"/>
              </a:lnSpc>
            </a:pPr>
          </a:p>
          <a:p>
            <a:pPr algn="just">
              <a:lnSpc>
                <a:spcPts val="3972"/>
              </a:lnSpc>
            </a:pPr>
            <a:r>
              <a:rPr lang="en-US" sz="2837">
                <a:solidFill>
                  <a:srgbClr val="000000"/>
                </a:solidFill>
                <a:latin typeface="Poppins Bold"/>
              </a:rPr>
              <a:t>Two tasks involved: </a:t>
            </a:r>
          </a:p>
          <a:p>
            <a:pPr algn="just" marL="612559" indent="-306280" lvl="1">
              <a:lnSpc>
                <a:spcPts val="3972"/>
              </a:lnSpc>
              <a:buFont typeface="Arial"/>
              <a:buChar char="•"/>
            </a:pPr>
            <a:r>
              <a:rPr lang="en-US" sz="2837">
                <a:solidFill>
                  <a:srgbClr val="000000"/>
                </a:solidFill>
                <a:latin typeface="Poppins"/>
              </a:rPr>
              <a:t>Understand the content of the image. </a:t>
            </a:r>
          </a:p>
          <a:p>
            <a:pPr algn="just" marL="612559" indent="-306280" lvl="1">
              <a:lnSpc>
                <a:spcPts val="3972"/>
              </a:lnSpc>
              <a:buFont typeface="Arial"/>
              <a:buChar char="•"/>
            </a:pPr>
            <a:r>
              <a:rPr lang="en-US" sz="2837">
                <a:solidFill>
                  <a:srgbClr val="000000"/>
                </a:solidFill>
                <a:latin typeface="Poppins"/>
              </a:rPr>
              <a:t>Turn the understanding of the image into words in proper order.</a:t>
            </a:r>
          </a:p>
          <a:p>
            <a:pPr algn="just">
              <a:lnSpc>
                <a:spcPts val="397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6771330" y="-4088029"/>
            <a:ext cx="395850" cy="18526135"/>
            <a:chOff x="0" y="0"/>
            <a:chExt cx="104257" cy="48793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257" cy="4879311"/>
            </a:xfrm>
            <a:custGeom>
              <a:avLst/>
              <a:gdLst/>
              <a:ahLst/>
              <a:cxnLst/>
              <a:rect r="r" b="b" t="t" l="l"/>
              <a:pathLst>
                <a:path h="4879311" w="104257">
                  <a:moveTo>
                    <a:pt x="0" y="0"/>
                  </a:moveTo>
                  <a:lnTo>
                    <a:pt x="104257" y="0"/>
                  </a:lnTo>
                  <a:lnTo>
                    <a:pt x="104257" y="4879311"/>
                  </a:lnTo>
                  <a:lnTo>
                    <a:pt x="0" y="4879311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04257" cy="49269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029792" y="1374006"/>
            <a:ext cx="26187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9382135" y="702444"/>
            <a:ext cx="6850188" cy="3853183"/>
            <a:chOff x="0" y="0"/>
            <a:chExt cx="1128903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l="-4545" t="0" r="-4545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28700" y="5889625"/>
            <a:ext cx="6850188" cy="3853183"/>
            <a:chOff x="0" y="0"/>
            <a:chExt cx="1128903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l="-7188" t="0" r="-7188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6866583" y="7357562"/>
            <a:ext cx="392717" cy="1565177"/>
          </a:xfrm>
          <a:custGeom>
            <a:avLst/>
            <a:gdLst/>
            <a:ahLst/>
            <a:cxnLst/>
            <a:rect r="r" b="b" t="t" l="l"/>
            <a:pathLst>
              <a:path h="1565177" w="392717">
                <a:moveTo>
                  <a:pt x="0" y="0"/>
                </a:moveTo>
                <a:lnTo>
                  <a:pt x="392717" y="0"/>
                </a:lnTo>
                <a:lnTo>
                  <a:pt x="392717" y="1565177"/>
                </a:lnTo>
                <a:lnTo>
                  <a:pt x="0" y="15651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9792" y="616719"/>
            <a:ext cx="49574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MOTIVATION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20270" y="6945580"/>
            <a:ext cx="49574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2.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2550427"/>
            <a:ext cx="8212335" cy="541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8"/>
              </a:lnSpc>
              <a:spcBef>
                <a:spcPct val="0"/>
              </a:spcBef>
            </a:pPr>
            <a:r>
              <a:rPr lang="en-US" sz="3048">
                <a:solidFill>
                  <a:srgbClr val="000000"/>
                </a:solidFill>
                <a:latin typeface="Poppins"/>
              </a:rPr>
              <a:t>Getting live captions from CCTV cameras.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20270" y="7730491"/>
            <a:ext cx="6373918" cy="1075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9"/>
              </a:lnSpc>
            </a:pPr>
            <a:r>
              <a:rPr lang="en-US" sz="3049">
                <a:solidFill>
                  <a:srgbClr val="000000"/>
                </a:solidFill>
                <a:latin typeface="Poppins"/>
              </a:rPr>
              <a:t>Aid to visually impaired people.</a:t>
            </a:r>
          </a:p>
          <a:p>
            <a:pPr algn="l">
              <a:lnSpc>
                <a:spcPts val="4269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1583590"/>
            <a:ext cx="49574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1.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189304" y="1349120"/>
            <a:ext cx="49574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DATASET</a:t>
            </a:r>
          </a:p>
        </p:txBody>
      </p:sp>
      <p:sp>
        <p:nvSpPr>
          <p:cNvPr name="AutoShape 4" id="4"/>
          <p:cNvSpPr/>
          <p:nvPr/>
        </p:nvSpPr>
        <p:spPr>
          <a:xfrm>
            <a:off x="4190376" y="2106408"/>
            <a:ext cx="26187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3086100" cy="10287000"/>
            <a:chOff x="0" y="0"/>
            <a:chExt cx="812800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573025" y="3686510"/>
            <a:ext cx="5830232" cy="3583840"/>
          </a:xfrm>
          <a:custGeom>
            <a:avLst/>
            <a:gdLst/>
            <a:ahLst/>
            <a:cxnLst/>
            <a:rect r="r" b="b" t="t" l="l"/>
            <a:pathLst>
              <a:path h="3583840" w="5830232">
                <a:moveTo>
                  <a:pt x="0" y="0"/>
                </a:moveTo>
                <a:lnTo>
                  <a:pt x="5830233" y="0"/>
                </a:lnTo>
                <a:lnTo>
                  <a:pt x="5830233" y="3583840"/>
                </a:lnTo>
                <a:lnTo>
                  <a:pt x="0" y="3583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72774" y="5757406"/>
            <a:ext cx="5753526" cy="4529594"/>
          </a:xfrm>
          <a:custGeom>
            <a:avLst/>
            <a:gdLst/>
            <a:ahLst/>
            <a:cxnLst/>
            <a:rect r="r" b="b" t="t" l="l"/>
            <a:pathLst>
              <a:path h="4529594" w="5753526">
                <a:moveTo>
                  <a:pt x="0" y="0"/>
                </a:moveTo>
                <a:lnTo>
                  <a:pt x="5753526" y="0"/>
                </a:lnTo>
                <a:lnTo>
                  <a:pt x="5753526" y="4529594"/>
                </a:lnTo>
                <a:lnTo>
                  <a:pt x="0" y="45295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189304" y="2417607"/>
            <a:ext cx="6383721" cy="381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8"/>
              </a:lnSpc>
            </a:pPr>
            <a:r>
              <a:rPr lang="en-US" sz="3106">
                <a:solidFill>
                  <a:srgbClr val="000000"/>
                </a:solidFill>
                <a:latin typeface="Poppins"/>
              </a:rPr>
              <a:t>Flickr8k Dataset:</a:t>
            </a:r>
          </a:p>
          <a:p>
            <a:pPr algn="l" marL="670646" indent="-335323" lvl="1">
              <a:lnSpc>
                <a:spcPts val="4348"/>
              </a:lnSpc>
              <a:buFont typeface="Arial"/>
              <a:buChar char="•"/>
            </a:pPr>
            <a:r>
              <a:rPr lang="en-US" sz="3106">
                <a:solidFill>
                  <a:srgbClr val="000000"/>
                </a:solidFill>
                <a:latin typeface="Poppins"/>
              </a:rPr>
              <a:t>8000 images</a:t>
            </a:r>
          </a:p>
          <a:p>
            <a:pPr algn="l" marL="670646" indent="-335323" lvl="1">
              <a:lnSpc>
                <a:spcPts val="4348"/>
              </a:lnSpc>
              <a:buFont typeface="Arial"/>
              <a:buChar char="•"/>
            </a:pPr>
            <a:r>
              <a:rPr lang="en-US" sz="3106">
                <a:solidFill>
                  <a:srgbClr val="000000"/>
                </a:solidFill>
                <a:latin typeface="Poppins"/>
              </a:rPr>
              <a:t>5 captions for each image</a:t>
            </a:r>
          </a:p>
          <a:p>
            <a:pPr algn="l">
              <a:lnSpc>
                <a:spcPts val="4348"/>
              </a:lnSpc>
            </a:pPr>
            <a:r>
              <a:rPr lang="en-US" sz="3106">
                <a:solidFill>
                  <a:srgbClr val="000000"/>
                </a:solidFill>
                <a:latin typeface="Poppins"/>
              </a:rPr>
              <a:t>Larger datasets:</a:t>
            </a:r>
          </a:p>
          <a:p>
            <a:pPr algn="l" marL="670646" indent="-335323" lvl="1">
              <a:lnSpc>
                <a:spcPts val="4348"/>
              </a:lnSpc>
              <a:buFont typeface="Arial"/>
              <a:buChar char="•"/>
            </a:pPr>
            <a:r>
              <a:rPr lang="en-US" sz="3106">
                <a:solidFill>
                  <a:srgbClr val="000000"/>
                </a:solidFill>
                <a:latin typeface="Poppins"/>
              </a:rPr>
              <a:t>Flickr30k</a:t>
            </a:r>
          </a:p>
          <a:p>
            <a:pPr algn="l" marL="670646" indent="-335323" lvl="1">
              <a:lnSpc>
                <a:spcPts val="4348"/>
              </a:lnSpc>
              <a:buFont typeface="Arial"/>
              <a:buChar char="•"/>
            </a:pPr>
            <a:r>
              <a:rPr lang="en-US" sz="3106">
                <a:solidFill>
                  <a:srgbClr val="000000"/>
                </a:solidFill>
                <a:latin typeface="Poppins"/>
              </a:rPr>
              <a:t>MSCOCO</a:t>
            </a:r>
          </a:p>
          <a:p>
            <a:pPr algn="l">
              <a:lnSpc>
                <a:spcPts val="4348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9597625" y="7567662"/>
            <a:ext cx="8435760" cy="204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7"/>
              </a:lnSpc>
            </a:pPr>
            <a:r>
              <a:rPr lang="en-US" sz="1941">
                <a:solidFill>
                  <a:srgbClr val="000000"/>
                </a:solidFill>
                <a:latin typeface="Poppins"/>
              </a:rPr>
              <a:t>Caption 1: Little tan dog with large ears running through the grass.</a:t>
            </a:r>
          </a:p>
          <a:p>
            <a:pPr algn="l">
              <a:lnSpc>
                <a:spcPts val="2717"/>
              </a:lnSpc>
            </a:pPr>
            <a:r>
              <a:rPr lang="en-US" sz="1941">
                <a:solidFill>
                  <a:srgbClr val="000000"/>
                </a:solidFill>
                <a:latin typeface="Poppins"/>
              </a:rPr>
              <a:t>Caption 2: Playful dog is running through the grass.</a:t>
            </a:r>
          </a:p>
          <a:p>
            <a:pPr algn="l">
              <a:lnSpc>
                <a:spcPts val="2717"/>
              </a:lnSpc>
            </a:pPr>
            <a:r>
              <a:rPr lang="en-US" sz="1941">
                <a:solidFill>
                  <a:srgbClr val="000000"/>
                </a:solidFill>
                <a:latin typeface="Poppins"/>
              </a:rPr>
              <a:t>Caption 3: Small dogs ears stick up as it runs in the grass.</a:t>
            </a:r>
          </a:p>
          <a:p>
            <a:pPr algn="l">
              <a:lnSpc>
                <a:spcPts val="2717"/>
              </a:lnSpc>
            </a:pPr>
            <a:r>
              <a:rPr lang="en-US" sz="1941">
                <a:solidFill>
                  <a:srgbClr val="000000"/>
                </a:solidFill>
                <a:latin typeface="Poppins"/>
              </a:rPr>
              <a:t>Caption 4: The small dog is running across the lawn.</a:t>
            </a:r>
          </a:p>
          <a:p>
            <a:pPr algn="l">
              <a:lnSpc>
                <a:spcPts val="2717"/>
              </a:lnSpc>
            </a:pPr>
            <a:r>
              <a:rPr lang="en-US" sz="1941">
                <a:solidFill>
                  <a:srgbClr val="000000"/>
                </a:solidFill>
                <a:latin typeface="Poppins"/>
              </a:rPr>
              <a:t>Caption 5: This is small beige dog running through grassy field.</a:t>
            </a:r>
          </a:p>
          <a:p>
            <a:pPr algn="l">
              <a:lnSpc>
                <a:spcPts val="271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110608"/>
            <a:ext cx="49574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EXTRACTION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1029771" y="1848845"/>
            <a:ext cx="3254698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2002826"/>
            <a:ext cx="7132318" cy="2492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Poppins"/>
              </a:rPr>
              <a:t>CNN models to extract features: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Poppins"/>
              </a:rPr>
              <a:t>Preprocess image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Poppins"/>
              </a:rPr>
              <a:t>Pre-trained models used</a:t>
            </a:r>
          </a:p>
          <a:p>
            <a:pPr algn="l">
              <a:lnSpc>
                <a:spcPts val="4900"/>
              </a:lnSpc>
              <a:spcBef>
                <a:spcPct val="0"/>
              </a:spcBef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-435666" y="4421158"/>
            <a:ext cx="18723666" cy="3104136"/>
            <a:chOff x="0" y="0"/>
            <a:chExt cx="4931336" cy="8175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31336" cy="817550"/>
            </a:xfrm>
            <a:custGeom>
              <a:avLst/>
              <a:gdLst/>
              <a:ahLst/>
              <a:cxnLst/>
              <a:rect r="r" b="b" t="t" l="l"/>
              <a:pathLst>
                <a:path h="817550" w="4931336">
                  <a:moveTo>
                    <a:pt x="0" y="0"/>
                  </a:moveTo>
                  <a:lnTo>
                    <a:pt x="4931336" y="0"/>
                  </a:lnTo>
                  <a:lnTo>
                    <a:pt x="4931336" y="817550"/>
                  </a:lnTo>
                  <a:lnTo>
                    <a:pt x="0" y="817550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931336" cy="8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64009" y="5143500"/>
            <a:ext cx="5354844" cy="4119554"/>
          </a:xfrm>
          <a:custGeom>
            <a:avLst/>
            <a:gdLst/>
            <a:ahLst/>
            <a:cxnLst/>
            <a:rect r="r" b="b" t="t" l="l"/>
            <a:pathLst>
              <a:path h="4119554" w="5354844">
                <a:moveTo>
                  <a:pt x="0" y="0"/>
                </a:moveTo>
                <a:lnTo>
                  <a:pt x="5354844" y="0"/>
                </a:lnTo>
                <a:lnTo>
                  <a:pt x="5354844" y="4119554"/>
                </a:lnTo>
                <a:lnTo>
                  <a:pt x="0" y="41195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5458" t="-24760" r="-7243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6466578" y="5120466"/>
            <a:ext cx="5354844" cy="4119554"/>
          </a:xfrm>
          <a:custGeom>
            <a:avLst/>
            <a:gdLst/>
            <a:ahLst/>
            <a:cxnLst/>
            <a:rect r="r" b="b" t="t" l="l"/>
            <a:pathLst>
              <a:path h="4119554" w="5354844">
                <a:moveTo>
                  <a:pt x="0" y="0"/>
                </a:moveTo>
                <a:lnTo>
                  <a:pt x="5354844" y="0"/>
                </a:lnTo>
                <a:lnTo>
                  <a:pt x="5354844" y="4119554"/>
                </a:lnTo>
                <a:lnTo>
                  <a:pt x="0" y="41195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5458" t="-24760" r="-7243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2669147" y="5143500"/>
            <a:ext cx="5354844" cy="4119554"/>
          </a:xfrm>
          <a:custGeom>
            <a:avLst/>
            <a:gdLst/>
            <a:ahLst/>
            <a:cxnLst/>
            <a:rect r="r" b="b" t="t" l="l"/>
            <a:pathLst>
              <a:path h="4119554" w="5354844">
                <a:moveTo>
                  <a:pt x="0" y="0"/>
                </a:moveTo>
                <a:lnTo>
                  <a:pt x="5354844" y="0"/>
                </a:lnTo>
                <a:lnTo>
                  <a:pt x="5354844" y="4119554"/>
                </a:lnTo>
                <a:lnTo>
                  <a:pt x="0" y="41195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5458" t="-24760" r="-7243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2788350" y="1906802"/>
            <a:ext cx="5116439" cy="3107074"/>
          </a:xfrm>
          <a:custGeom>
            <a:avLst/>
            <a:gdLst/>
            <a:ahLst/>
            <a:cxnLst/>
            <a:rect r="r" b="b" t="t" l="l"/>
            <a:pathLst>
              <a:path h="3107074" w="5116439">
                <a:moveTo>
                  <a:pt x="0" y="0"/>
                </a:moveTo>
                <a:lnTo>
                  <a:pt x="5116439" y="0"/>
                </a:lnTo>
                <a:lnTo>
                  <a:pt x="5116439" y="3107074"/>
                </a:lnTo>
                <a:lnTo>
                  <a:pt x="0" y="31070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568286"/>
            <a:ext cx="3604303" cy="605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40"/>
              </a:lnSpc>
              <a:spcBef>
                <a:spcPct val="0"/>
              </a:spcBef>
            </a:pPr>
            <a:r>
              <a:rPr lang="en-US" sz="3529">
                <a:solidFill>
                  <a:srgbClr val="000000"/>
                </a:solidFill>
                <a:latin typeface="Lato Bold"/>
              </a:rPr>
              <a:t>IMAGE FEATURE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08724" y="5344750"/>
            <a:ext cx="3910129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593C8F"/>
                </a:solidFill>
                <a:latin typeface="Poppins Bold"/>
              </a:rPr>
              <a:t>ResNet-50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96364" y="5996897"/>
            <a:ext cx="5122489" cy="3032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1569" indent="-310784" lvl="1">
              <a:lnSpc>
                <a:spcPts val="4030"/>
              </a:lnSpc>
              <a:buFont typeface="Arial"/>
              <a:buChar char="•"/>
            </a:pPr>
            <a:r>
              <a:rPr lang="en-US" sz="2878">
                <a:solidFill>
                  <a:srgbClr val="000000"/>
                </a:solidFill>
                <a:latin typeface="Poppins"/>
              </a:rPr>
              <a:t>Parameters: 25,636,712</a:t>
            </a:r>
          </a:p>
          <a:p>
            <a:pPr algn="l">
              <a:lnSpc>
                <a:spcPts val="4030"/>
              </a:lnSpc>
            </a:pPr>
          </a:p>
          <a:p>
            <a:pPr algn="l" marL="621569" indent="-310784" lvl="1">
              <a:lnSpc>
                <a:spcPts val="4030"/>
              </a:lnSpc>
              <a:buFont typeface="Arial"/>
              <a:buChar char="•"/>
            </a:pPr>
            <a:r>
              <a:rPr lang="en-US" sz="2878">
                <a:solidFill>
                  <a:srgbClr val="000000"/>
                </a:solidFill>
                <a:latin typeface="Poppins"/>
              </a:rPr>
              <a:t>Input: 224 x 224 image</a:t>
            </a:r>
          </a:p>
          <a:p>
            <a:pPr algn="l">
              <a:lnSpc>
                <a:spcPts val="4030"/>
              </a:lnSpc>
            </a:pPr>
          </a:p>
          <a:p>
            <a:pPr algn="l" marL="621569" indent="-310784" lvl="1">
              <a:lnSpc>
                <a:spcPts val="4030"/>
              </a:lnSpc>
              <a:buFont typeface="Arial"/>
              <a:buChar char="•"/>
            </a:pPr>
            <a:r>
              <a:rPr lang="en-US" sz="2878">
                <a:solidFill>
                  <a:srgbClr val="000000"/>
                </a:solidFill>
                <a:latin typeface="Poppins"/>
              </a:rPr>
              <a:t>Output: 2048 feature vector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911293" y="5321716"/>
            <a:ext cx="3910129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593C8F"/>
                </a:solidFill>
                <a:latin typeface="Poppins Bold"/>
              </a:rPr>
              <a:t>Inception v3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98933" y="5996897"/>
            <a:ext cx="5122489" cy="353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1569" indent="-310784" lvl="1">
              <a:lnSpc>
                <a:spcPts val="4030"/>
              </a:lnSpc>
              <a:buFont typeface="Arial"/>
              <a:buChar char="•"/>
            </a:pPr>
            <a:r>
              <a:rPr lang="en-US" sz="2878">
                <a:solidFill>
                  <a:srgbClr val="000000"/>
                </a:solidFill>
                <a:latin typeface="Poppins"/>
              </a:rPr>
              <a:t>21,768,352 parameters</a:t>
            </a:r>
          </a:p>
          <a:p>
            <a:pPr algn="l">
              <a:lnSpc>
                <a:spcPts val="4030"/>
              </a:lnSpc>
            </a:pPr>
          </a:p>
          <a:p>
            <a:pPr algn="l" marL="621569" indent="-310784" lvl="1">
              <a:lnSpc>
                <a:spcPts val="4030"/>
              </a:lnSpc>
              <a:buFont typeface="Arial"/>
              <a:buChar char="•"/>
            </a:pPr>
            <a:r>
              <a:rPr lang="en-US" sz="2878">
                <a:solidFill>
                  <a:srgbClr val="000000"/>
                </a:solidFill>
                <a:latin typeface="Poppins"/>
              </a:rPr>
              <a:t>Input: 299 x 299 image</a:t>
            </a:r>
          </a:p>
          <a:p>
            <a:pPr algn="l">
              <a:lnSpc>
                <a:spcPts val="4030"/>
              </a:lnSpc>
            </a:pPr>
          </a:p>
          <a:p>
            <a:pPr algn="l" marL="621569" indent="-310784" lvl="1">
              <a:lnSpc>
                <a:spcPts val="4030"/>
              </a:lnSpc>
              <a:buFont typeface="Arial"/>
              <a:buChar char="•"/>
            </a:pPr>
            <a:r>
              <a:rPr lang="en-US" sz="2878">
                <a:solidFill>
                  <a:srgbClr val="000000"/>
                </a:solidFill>
                <a:latin typeface="Poppins"/>
              </a:rPr>
              <a:t>Output: 2048 feature vector</a:t>
            </a:r>
          </a:p>
          <a:p>
            <a:pPr algn="l">
              <a:lnSpc>
                <a:spcPts val="403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4113862" y="5344750"/>
            <a:ext cx="3910129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593C8F"/>
                </a:solidFill>
                <a:latin typeface="Poppins Bold"/>
              </a:rPr>
              <a:t>VGG-16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897747" y="5996897"/>
            <a:ext cx="5122489" cy="353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1569" indent="-310784" lvl="1">
              <a:lnSpc>
                <a:spcPts val="4030"/>
              </a:lnSpc>
              <a:buFont typeface="Arial"/>
              <a:buChar char="•"/>
            </a:pPr>
            <a:r>
              <a:rPr lang="en-US" sz="2878">
                <a:solidFill>
                  <a:srgbClr val="000000"/>
                </a:solidFill>
                <a:latin typeface="Poppins"/>
              </a:rPr>
              <a:t>34,260,544 parameters</a:t>
            </a:r>
          </a:p>
          <a:p>
            <a:pPr algn="l">
              <a:lnSpc>
                <a:spcPts val="4030"/>
              </a:lnSpc>
            </a:pPr>
          </a:p>
          <a:p>
            <a:pPr algn="l" marL="621569" indent="-310784" lvl="1">
              <a:lnSpc>
                <a:spcPts val="4030"/>
              </a:lnSpc>
              <a:buFont typeface="Arial"/>
              <a:buChar char="•"/>
            </a:pPr>
            <a:r>
              <a:rPr lang="en-US" sz="2878">
                <a:solidFill>
                  <a:srgbClr val="000000"/>
                </a:solidFill>
                <a:latin typeface="Poppins"/>
              </a:rPr>
              <a:t>Input: 224 x 224 image</a:t>
            </a:r>
          </a:p>
          <a:p>
            <a:pPr algn="l">
              <a:lnSpc>
                <a:spcPts val="4030"/>
              </a:lnSpc>
            </a:pPr>
          </a:p>
          <a:p>
            <a:pPr algn="l" marL="621569" indent="-310784" lvl="1">
              <a:lnSpc>
                <a:spcPts val="4030"/>
              </a:lnSpc>
              <a:buFont typeface="Arial"/>
              <a:buChar char="•"/>
            </a:pPr>
            <a:r>
              <a:rPr lang="en-US" sz="2878">
                <a:solidFill>
                  <a:srgbClr val="000000"/>
                </a:solidFill>
                <a:latin typeface="Poppins"/>
              </a:rPr>
              <a:t>Output: 4096 feature vector</a:t>
            </a:r>
          </a:p>
          <a:p>
            <a:pPr algn="l">
              <a:lnSpc>
                <a:spcPts val="403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71792" y="3548312"/>
            <a:ext cx="4957463" cy="1499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PREPARE TEXT DATA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672863" y="5105400"/>
            <a:ext cx="37742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6219805" y="2533650"/>
            <a:ext cx="290233" cy="5143500"/>
            <a:chOff x="0" y="0"/>
            <a:chExt cx="76440" cy="13546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6440" cy="1354667"/>
            </a:xfrm>
            <a:custGeom>
              <a:avLst/>
              <a:gdLst/>
              <a:ahLst/>
              <a:cxnLst/>
              <a:rect r="r" b="b" t="t" l="l"/>
              <a:pathLst>
                <a:path h="1354667" w="76440">
                  <a:moveTo>
                    <a:pt x="0" y="0"/>
                  </a:moveTo>
                  <a:lnTo>
                    <a:pt x="76440" y="0"/>
                  </a:lnTo>
                  <a:lnTo>
                    <a:pt x="76440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76440" cy="14022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100588" y="933450"/>
            <a:ext cx="9317207" cy="870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8"/>
              </a:lnSpc>
            </a:pPr>
            <a:r>
              <a:rPr lang="en-US" sz="3106">
                <a:solidFill>
                  <a:srgbClr val="000000"/>
                </a:solidFill>
                <a:latin typeface="Poppins"/>
              </a:rPr>
              <a:t>1. Load all descriptions</a:t>
            </a:r>
          </a:p>
          <a:p>
            <a:pPr algn="l" marL="670646" indent="-335323" lvl="1">
              <a:lnSpc>
                <a:spcPts val="4348"/>
              </a:lnSpc>
              <a:buFont typeface="Arial"/>
              <a:buChar char="•"/>
            </a:pPr>
            <a:r>
              <a:rPr lang="en-US" sz="3106">
                <a:solidFill>
                  <a:srgbClr val="000000"/>
                </a:solidFill>
                <a:latin typeface="Poppins"/>
              </a:rPr>
              <a:t>Create a dictionary mapping descriptions to images.</a:t>
            </a:r>
          </a:p>
          <a:p>
            <a:pPr algn="l">
              <a:lnSpc>
                <a:spcPts val="4348"/>
              </a:lnSpc>
            </a:pPr>
          </a:p>
          <a:p>
            <a:pPr algn="l">
              <a:lnSpc>
                <a:spcPts val="4348"/>
              </a:lnSpc>
            </a:pPr>
            <a:r>
              <a:rPr lang="en-US" sz="3106">
                <a:solidFill>
                  <a:srgbClr val="000000"/>
                </a:solidFill>
                <a:latin typeface="Poppins"/>
              </a:rPr>
              <a:t>2. </a:t>
            </a:r>
            <a:r>
              <a:rPr lang="en-US" sz="3106">
                <a:solidFill>
                  <a:srgbClr val="000000"/>
                </a:solidFill>
                <a:latin typeface="Poppins"/>
              </a:rPr>
              <a:t>Clean descriptions</a:t>
            </a:r>
          </a:p>
          <a:p>
            <a:pPr algn="l" marL="670646" indent="-335323" lvl="1">
              <a:lnSpc>
                <a:spcPts val="4348"/>
              </a:lnSpc>
              <a:buFont typeface="Arial"/>
              <a:buChar char="•"/>
            </a:pPr>
            <a:r>
              <a:rPr lang="en-US" sz="3106">
                <a:solidFill>
                  <a:srgbClr val="000000"/>
                </a:solidFill>
                <a:latin typeface="Poppins"/>
              </a:rPr>
              <a:t>Convert all the words to lowercase</a:t>
            </a:r>
          </a:p>
          <a:p>
            <a:pPr algn="l" marL="670646" indent="-335323" lvl="1">
              <a:lnSpc>
                <a:spcPts val="4348"/>
              </a:lnSpc>
              <a:buFont typeface="Arial"/>
              <a:buChar char="•"/>
            </a:pPr>
            <a:r>
              <a:rPr lang="en-US" sz="3106">
                <a:solidFill>
                  <a:srgbClr val="000000"/>
                </a:solidFill>
                <a:latin typeface="Poppins"/>
              </a:rPr>
              <a:t>Remove all the punctuation</a:t>
            </a:r>
          </a:p>
          <a:p>
            <a:pPr algn="l" marL="670646" indent="-335323" lvl="1">
              <a:lnSpc>
                <a:spcPts val="4348"/>
              </a:lnSpc>
              <a:buFont typeface="Arial"/>
              <a:buChar char="•"/>
            </a:pPr>
            <a:r>
              <a:rPr lang="en-US" sz="3106">
                <a:solidFill>
                  <a:srgbClr val="000000"/>
                </a:solidFill>
                <a:latin typeface="Poppins"/>
              </a:rPr>
              <a:t>Remove words one character long </a:t>
            </a:r>
          </a:p>
          <a:p>
            <a:pPr algn="l" marL="670646" indent="-335323" lvl="1">
              <a:lnSpc>
                <a:spcPts val="4348"/>
              </a:lnSpc>
              <a:buFont typeface="Arial"/>
              <a:buChar char="•"/>
            </a:pPr>
            <a:r>
              <a:rPr lang="en-US" sz="3106">
                <a:solidFill>
                  <a:srgbClr val="000000"/>
                </a:solidFill>
                <a:latin typeface="Poppins"/>
              </a:rPr>
              <a:t>Remove words with numbers</a:t>
            </a:r>
          </a:p>
          <a:p>
            <a:pPr algn="l">
              <a:lnSpc>
                <a:spcPts val="4348"/>
              </a:lnSpc>
            </a:pPr>
          </a:p>
          <a:p>
            <a:pPr algn="l">
              <a:lnSpc>
                <a:spcPts val="4348"/>
              </a:lnSpc>
            </a:pPr>
            <a:r>
              <a:rPr lang="en-US" sz="3106">
                <a:solidFill>
                  <a:srgbClr val="000000"/>
                </a:solidFill>
                <a:latin typeface="Poppins"/>
              </a:rPr>
              <a:t>3. </a:t>
            </a:r>
            <a:r>
              <a:rPr lang="en-US" sz="3106">
                <a:solidFill>
                  <a:srgbClr val="000000"/>
                </a:solidFill>
                <a:latin typeface="Poppins"/>
              </a:rPr>
              <a:t>Create a vocabulary</a:t>
            </a:r>
          </a:p>
          <a:p>
            <a:pPr algn="l" marL="670646" indent="-335323" lvl="1">
              <a:lnSpc>
                <a:spcPts val="4348"/>
              </a:lnSpc>
              <a:buFont typeface="Arial"/>
              <a:buChar char="•"/>
            </a:pPr>
            <a:r>
              <a:rPr lang="en-US" sz="3106">
                <a:solidFill>
                  <a:srgbClr val="000000"/>
                </a:solidFill>
                <a:latin typeface="Poppins"/>
              </a:rPr>
              <a:t>8,763 unique words</a:t>
            </a:r>
          </a:p>
          <a:p>
            <a:pPr algn="l">
              <a:lnSpc>
                <a:spcPts val="4348"/>
              </a:lnSpc>
            </a:pPr>
          </a:p>
          <a:p>
            <a:pPr algn="l">
              <a:lnSpc>
                <a:spcPts val="4348"/>
              </a:lnSpc>
            </a:pPr>
            <a:r>
              <a:rPr lang="en-US" sz="3106">
                <a:solidFill>
                  <a:srgbClr val="000000"/>
                </a:solidFill>
                <a:latin typeface="Poppins"/>
              </a:rPr>
              <a:t>4. </a:t>
            </a:r>
            <a:r>
              <a:rPr lang="en-US" sz="3106">
                <a:solidFill>
                  <a:srgbClr val="000000"/>
                </a:solidFill>
                <a:latin typeface="Poppins"/>
              </a:rPr>
              <a:t>Save descriptions to a file</a:t>
            </a:r>
          </a:p>
          <a:p>
            <a:pPr algn="l">
              <a:lnSpc>
                <a:spcPts val="4348"/>
              </a:lnSpc>
            </a:pPr>
          </a:p>
          <a:p>
            <a:pPr algn="l">
              <a:lnSpc>
                <a:spcPts val="4348"/>
              </a:lnSpc>
              <a:spcBef>
                <a:spcPct val="0"/>
              </a:spcBef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433359" y="6166670"/>
            <a:ext cx="5434329" cy="4772329"/>
          </a:xfrm>
          <a:custGeom>
            <a:avLst/>
            <a:gdLst/>
            <a:ahLst/>
            <a:cxnLst/>
            <a:rect r="r" b="b" t="t" l="l"/>
            <a:pathLst>
              <a:path h="4772329" w="5434329">
                <a:moveTo>
                  <a:pt x="0" y="0"/>
                </a:moveTo>
                <a:lnTo>
                  <a:pt x="5434329" y="0"/>
                </a:lnTo>
                <a:lnTo>
                  <a:pt x="5434329" y="4772329"/>
                </a:lnTo>
                <a:lnTo>
                  <a:pt x="0" y="47723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494821"/>
            <a:ext cx="4957463" cy="73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</a:rPr>
              <a:t>TEXT DATA</a:t>
            </a:r>
          </a:p>
        </p:txBody>
      </p:sp>
      <p:sp>
        <p:nvSpPr>
          <p:cNvPr name="AutoShape 3" id="3"/>
          <p:cNvSpPr/>
          <p:nvPr/>
        </p:nvSpPr>
        <p:spPr>
          <a:xfrm>
            <a:off x="1029771" y="2252109"/>
            <a:ext cx="26187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5400000">
            <a:off x="6480175" y="396107"/>
            <a:ext cx="5327650" cy="18288000"/>
            <a:chOff x="0" y="0"/>
            <a:chExt cx="1403167" cy="4816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03167" cy="4816592"/>
            </a:xfrm>
            <a:custGeom>
              <a:avLst/>
              <a:gdLst/>
              <a:ahLst/>
              <a:cxnLst/>
              <a:rect r="r" b="b" t="t" l="l"/>
              <a:pathLst>
                <a:path h="4816592" w="1403167">
                  <a:moveTo>
                    <a:pt x="0" y="0"/>
                  </a:moveTo>
                  <a:lnTo>
                    <a:pt x="1403167" y="0"/>
                  </a:lnTo>
                  <a:lnTo>
                    <a:pt x="1403167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403167" cy="4864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2011933" y="1028700"/>
            <a:ext cx="3512745" cy="4720594"/>
            <a:chOff x="0" y="0"/>
            <a:chExt cx="3663950" cy="49237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2"/>
              <a:stretch>
                <a:fillRect l="-2867" t="0" r="-2867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350078" y="5908235"/>
            <a:ext cx="7300452" cy="4114800"/>
          </a:xfrm>
          <a:custGeom>
            <a:avLst/>
            <a:gdLst/>
            <a:ahLst/>
            <a:cxnLst/>
            <a:rect r="r" b="b" t="t" l="l"/>
            <a:pathLst>
              <a:path h="4114800" w="7300452">
                <a:moveTo>
                  <a:pt x="0" y="0"/>
                </a:moveTo>
                <a:lnTo>
                  <a:pt x="7300452" y="0"/>
                </a:lnTo>
                <a:lnTo>
                  <a:pt x="730045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784792" y="5749294"/>
            <a:ext cx="5967027" cy="1370418"/>
          </a:xfrm>
          <a:custGeom>
            <a:avLst/>
            <a:gdLst/>
            <a:ahLst/>
            <a:cxnLst/>
            <a:rect r="r" b="b" t="t" l="l"/>
            <a:pathLst>
              <a:path h="1370418" w="5967027">
                <a:moveTo>
                  <a:pt x="0" y="0"/>
                </a:moveTo>
                <a:lnTo>
                  <a:pt x="5967028" y="0"/>
                </a:lnTo>
                <a:lnTo>
                  <a:pt x="5967028" y="1370417"/>
                </a:lnTo>
                <a:lnTo>
                  <a:pt x="0" y="13704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952500"/>
            <a:ext cx="3255770" cy="628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0"/>
              </a:lnSpc>
              <a:spcBef>
                <a:spcPct val="0"/>
              </a:spcBef>
            </a:pPr>
            <a:r>
              <a:rPr lang="en-US" sz="3629">
                <a:solidFill>
                  <a:srgbClr val="000000"/>
                </a:solidFill>
                <a:latin typeface="Lato Bold"/>
              </a:rPr>
              <a:t>ENCODE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03700" y="2653657"/>
            <a:ext cx="9087519" cy="2489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2061" indent="-306030" lvl="1">
              <a:lnSpc>
                <a:spcPts val="3968"/>
              </a:lnSpc>
              <a:buFont typeface="Arial"/>
              <a:buChar char="•"/>
            </a:pPr>
            <a:r>
              <a:rPr lang="en-US" sz="2834">
                <a:solidFill>
                  <a:srgbClr val="000000"/>
                </a:solidFill>
                <a:latin typeface="Poppins"/>
              </a:rPr>
              <a:t>Convert descriptions to lists of words</a:t>
            </a:r>
          </a:p>
          <a:p>
            <a:pPr algn="l" marL="612061" indent="-306030" lvl="1">
              <a:lnSpc>
                <a:spcPts val="3968"/>
              </a:lnSpc>
              <a:buFont typeface="Arial"/>
              <a:buChar char="•"/>
            </a:pPr>
            <a:r>
              <a:rPr lang="en-US" sz="2834">
                <a:solidFill>
                  <a:srgbClr val="000000"/>
                </a:solidFill>
                <a:latin typeface="Poppins"/>
              </a:rPr>
              <a:t>Use a tokenizer</a:t>
            </a:r>
          </a:p>
          <a:p>
            <a:pPr algn="l" marL="612061" indent="-306030" lvl="1">
              <a:lnSpc>
                <a:spcPts val="3968"/>
              </a:lnSpc>
              <a:buFont typeface="Arial"/>
              <a:buChar char="•"/>
            </a:pPr>
            <a:r>
              <a:rPr lang="en-US" sz="2834">
                <a:solidFill>
                  <a:srgbClr val="000000"/>
                </a:solidFill>
                <a:latin typeface="Poppins"/>
              </a:rPr>
              <a:t>Map from words of the vocabulary to integers</a:t>
            </a:r>
          </a:p>
          <a:p>
            <a:pPr algn="l" marL="612061" indent="-306030" lvl="1">
              <a:lnSpc>
                <a:spcPts val="3968"/>
              </a:lnSpc>
              <a:buFont typeface="Arial"/>
              <a:buChar char="•"/>
            </a:pPr>
            <a:r>
              <a:rPr lang="en-US" sz="2834">
                <a:solidFill>
                  <a:srgbClr val="000000"/>
                </a:solidFill>
                <a:latin typeface="Poppins"/>
              </a:rPr>
              <a:t>Calculate vocabulary size</a:t>
            </a:r>
          </a:p>
          <a:p>
            <a:pPr algn="l" marL="612061" indent="-306030" lvl="1">
              <a:lnSpc>
                <a:spcPts val="3968"/>
              </a:lnSpc>
              <a:buFont typeface="Arial"/>
              <a:buChar char="•"/>
            </a:pPr>
            <a:r>
              <a:rPr lang="en-US" sz="2834">
                <a:solidFill>
                  <a:srgbClr val="000000"/>
                </a:solidFill>
                <a:latin typeface="Poppins"/>
              </a:rPr>
              <a:t>Compute maximum caption length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DAGD6hRTwo8</dc:identifier>
  <dcterms:modified xsi:type="dcterms:W3CDTF">2011-08-01T06:04:30Z</dcterms:modified>
  <cp:revision>1</cp:revision>
</cp:coreProperties>
</file>

<file path=docProps/thumbnail.jpeg>
</file>